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1" r:id="rId4"/>
    <p:sldId id="282" r:id="rId5"/>
    <p:sldId id="283" r:id="rId6"/>
    <p:sldId id="284" r:id="rId7"/>
    <p:sldId id="265" r:id="rId8"/>
    <p:sldId id="266" r:id="rId9"/>
    <p:sldId id="267" r:id="rId10"/>
    <p:sldId id="285" r:id="rId11"/>
    <p:sldId id="286" r:id="rId12"/>
    <p:sldId id="287" r:id="rId13"/>
    <p:sldId id="288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2" autoAdjust="0"/>
    <p:restoredTop sz="86398" autoAdjust="0"/>
  </p:normalViewPr>
  <p:slideViewPr>
    <p:cSldViewPr>
      <p:cViewPr varScale="1">
        <p:scale>
          <a:sx n="94" d="100"/>
          <a:sy n="94" d="100"/>
        </p:scale>
        <p:origin x="169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6/18/2018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219200"/>
            <a:ext cx="7093634" cy="7620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Data Collection and Base Map Preparation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312834" cy="17526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Importing GIS Data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Using Queries to Manage and Share Data</a:t>
            </a:r>
          </a:p>
        </p:txBody>
      </p:sp>
      <p:pic>
        <p:nvPicPr>
          <p:cNvPr id="4" name="Picture 2" descr="C:\Users\Alex\Documents\Book\2011\Images\Chapter-2-tra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8600"/>
            <a:ext cx="6999288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Queries to Manage and </a:t>
            </a:r>
            <a:br>
              <a:rPr lang="en-US" dirty="0"/>
            </a:br>
            <a:r>
              <a:rPr lang="en-US" dirty="0"/>
              <a:t>Share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5181600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Location</a:t>
            </a:r>
          </a:p>
          <a:p>
            <a:pPr lvl="0"/>
            <a:r>
              <a:rPr lang="en-US" sz="2400" dirty="0"/>
              <a:t>Property</a:t>
            </a:r>
          </a:p>
          <a:p>
            <a:pPr lvl="0"/>
            <a:r>
              <a:rPr lang="en-US" sz="2400" dirty="0"/>
              <a:t>Data</a:t>
            </a:r>
          </a:p>
          <a:p>
            <a:pPr lvl="0"/>
            <a:r>
              <a:rPr lang="en-US" sz="2400" dirty="0"/>
              <a:t>SQL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46482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lvl="0">
              <a:spcBef>
                <a:spcPct val="0"/>
              </a:spcBef>
              <a:defRPr/>
            </a:pPr>
            <a:r>
              <a:rPr lang="en-US" sz="3200" dirty="0">
                <a:latin typeface="+mj-lt"/>
                <a:ea typeface="+mj-ea"/>
                <a:cs typeface="+mj-cs"/>
              </a:rPr>
              <a:t>Main types of queries: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 descr="elpq-int-0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9810" y="2667000"/>
            <a:ext cx="5523980" cy="398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28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Queries to Manage and </a:t>
            </a:r>
            <a:br>
              <a:rPr lang="en-US" dirty="0"/>
            </a:br>
            <a:r>
              <a:rPr lang="en-US" dirty="0"/>
              <a:t>Share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010400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Create new maps, extract objects.</a:t>
            </a:r>
          </a:p>
          <a:p>
            <a:pPr lvl="0"/>
            <a:r>
              <a:rPr lang="en-US" sz="2400" dirty="0"/>
              <a:t>Limit the amount of data you work with.</a:t>
            </a:r>
          </a:p>
          <a:p>
            <a:pPr lvl="0"/>
            <a:r>
              <a:rPr lang="en-US" sz="2400" dirty="0"/>
              <a:t>Organize data.</a:t>
            </a:r>
          </a:p>
          <a:p>
            <a:pPr lvl="0"/>
            <a:r>
              <a:rPr lang="en-US" sz="2400" dirty="0"/>
              <a:t>Analyze data.</a:t>
            </a:r>
          </a:p>
          <a:p>
            <a:pPr lvl="0"/>
            <a:r>
              <a:rPr lang="en-US" sz="2400" dirty="0"/>
              <a:t>Edit objects in a multi user environment.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4648200" cy="685800"/>
          </a:xfrm>
          <a:prstGeom prst="rect">
            <a:avLst/>
          </a:prstGeom>
        </p:spPr>
        <p:txBody>
          <a:bodyPr rIns="91440" anchor="b">
            <a:normAutofit fontScale="47500" lnSpcReduction="2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lvl="0">
              <a:spcBef>
                <a:spcPct val="0"/>
              </a:spcBef>
              <a:defRPr/>
            </a:pPr>
            <a:r>
              <a:rPr lang="en-US" sz="3200" dirty="0">
                <a:latin typeface="+mj-lt"/>
                <a:ea typeface="+mj-ea"/>
                <a:cs typeface="+mj-cs"/>
              </a:rPr>
              <a:t> </a:t>
            </a:r>
          </a:p>
          <a:p>
            <a:pPr marL="54864" lvl="0">
              <a:spcBef>
                <a:spcPct val="0"/>
              </a:spcBef>
              <a:defRPr/>
            </a:pPr>
            <a:r>
              <a:rPr lang="en-US" sz="6700" dirty="0">
                <a:latin typeface="+mj-lt"/>
                <a:ea typeface="+mj-ea"/>
                <a:cs typeface="+mj-cs"/>
              </a:rPr>
              <a:t>Query Purposes</a:t>
            </a:r>
          </a:p>
        </p:txBody>
      </p:sp>
    </p:spTree>
    <p:extLst>
      <p:ext uri="{BB962C8B-B14F-4D97-AF65-F5344CB8AC3E}">
        <p14:creationId xmlns:p14="http://schemas.microsoft.com/office/powerpoint/2010/main" val="33337204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Queries to Manage and </a:t>
            </a:r>
            <a:br>
              <a:rPr lang="en-US" dirty="0"/>
            </a:br>
            <a:r>
              <a:rPr lang="en-US" dirty="0"/>
              <a:t>Share Data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4648200" cy="685800"/>
          </a:xfrm>
          <a:prstGeom prst="rect">
            <a:avLst/>
          </a:prstGeom>
        </p:spPr>
        <p:txBody>
          <a:bodyPr rIns="91440" anchor="b">
            <a:normAutofit fontScale="47500" lnSpcReduction="2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lvl="0">
              <a:spcBef>
                <a:spcPct val="0"/>
              </a:spcBef>
              <a:defRPr/>
            </a:pPr>
            <a:r>
              <a:rPr lang="en-US" sz="3200" dirty="0">
                <a:latin typeface="+mj-lt"/>
                <a:ea typeface="+mj-ea"/>
                <a:cs typeface="+mj-cs"/>
              </a:rPr>
              <a:t> </a:t>
            </a:r>
          </a:p>
          <a:p>
            <a:pPr marL="54864" lvl="0">
              <a:spcBef>
                <a:spcPct val="0"/>
              </a:spcBef>
              <a:defRPr/>
            </a:pPr>
            <a:r>
              <a:rPr lang="en-US" sz="6700" dirty="0">
                <a:latin typeface="+mj-lt"/>
                <a:ea typeface="+mj-ea"/>
                <a:cs typeface="+mj-cs"/>
              </a:rPr>
              <a:t>Query Tools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286000"/>
            <a:ext cx="6705600" cy="444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14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Queries to Manage and </a:t>
            </a:r>
            <a:br>
              <a:rPr lang="en-US" dirty="0"/>
            </a:br>
            <a:r>
              <a:rPr lang="en-US" dirty="0"/>
              <a:t>Share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010400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Compound Queries</a:t>
            </a:r>
          </a:p>
          <a:p>
            <a:pPr lvl="0"/>
            <a:r>
              <a:rPr lang="en-US" sz="2400" dirty="0"/>
              <a:t>Saved Queries</a:t>
            </a:r>
          </a:p>
          <a:p>
            <a:pPr lvl="0"/>
            <a:r>
              <a:rPr lang="en-US" sz="2400" dirty="0"/>
              <a:t>Saving Drawings with Queried Objects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4648200" cy="685800"/>
          </a:xfrm>
          <a:prstGeom prst="rect">
            <a:avLst/>
          </a:prstGeom>
        </p:spPr>
        <p:txBody>
          <a:bodyPr rIns="91440" anchor="b">
            <a:normAutofit fontScale="47500" lnSpcReduction="2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lvl="0">
              <a:spcBef>
                <a:spcPct val="0"/>
              </a:spcBef>
              <a:defRPr/>
            </a:pPr>
            <a:r>
              <a:rPr lang="en-US" sz="3200" dirty="0">
                <a:latin typeface="+mj-lt"/>
                <a:ea typeface="+mj-ea"/>
                <a:cs typeface="+mj-cs"/>
              </a:rPr>
              <a:t> </a:t>
            </a:r>
          </a:p>
          <a:p>
            <a:pPr marL="54864" lvl="0">
              <a:spcBef>
                <a:spcPct val="0"/>
              </a:spcBef>
              <a:defRPr/>
            </a:pPr>
            <a:r>
              <a:rPr lang="en-US" sz="6700" dirty="0">
                <a:latin typeface="+mj-lt"/>
                <a:ea typeface="+mj-ea"/>
                <a:cs typeface="+mj-cs"/>
              </a:rPr>
              <a:t>Advanced Query Topics</a:t>
            </a:r>
          </a:p>
        </p:txBody>
      </p:sp>
    </p:spTree>
    <p:extLst>
      <p:ext uri="{BB962C8B-B14F-4D97-AF65-F5344CB8AC3E}">
        <p14:creationId xmlns:p14="http://schemas.microsoft.com/office/powerpoint/2010/main" val="811738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Executing Location and Property Queries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2209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2.2.1	Attaching Source Drawings</a:t>
            </a:r>
          </a:p>
          <a:p>
            <a:pPr marL="0" indent="0">
              <a:buNone/>
            </a:pPr>
            <a:r>
              <a:rPr lang="en-US" sz="2400" dirty="0"/>
              <a:t>2.2.2	Defining a Query </a:t>
            </a:r>
          </a:p>
          <a:p>
            <a:pPr marL="0" indent="0">
              <a:buNone/>
            </a:pPr>
            <a:r>
              <a:rPr lang="en-US" sz="2400" dirty="0"/>
              <a:t>2.2.3	Saving Changes Back To the Source Drawings</a:t>
            </a:r>
          </a:p>
          <a:p>
            <a:pPr marL="0" indent="0">
              <a:buNone/>
            </a:pPr>
            <a:r>
              <a:rPr lang="en-US" sz="2400" dirty="0"/>
              <a:t>2.2.4	Defining a Compound Query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Importing GIS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what Map Import is.</a:t>
            </a:r>
          </a:p>
          <a:p>
            <a:pPr lvl="0"/>
            <a:r>
              <a:rPr lang="en-US" sz="2400" dirty="0"/>
              <a:t>List the components that can be imported, and how Autodesk Civil 3D interprets incoming data.</a:t>
            </a:r>
          </a:p>
          <a:p>
            <a:pPr lvl="0"/>
            <a:r>
              <a:rPr lang="en-US" sz="2400" dirty="0"/>
              <a:t>Identify and explain the tools used to import GIS data.</a:t>
            </a:r>
          </a:p>
          <a:p>
            <a:pPr lvl="0"/>
            <a:r>
              <a:rPr lang="en-US" sz="2400" dirty="0"/>
              <a:t>Import street segments and parcels with Object Data.</a:t>
            </a:r>
          </a:p>
          <a:p>
            <a:pPr lvl="0"/>
            <a:r>
              <a:rPr lang="en-US" sz="2400" dirty="0"/>
              <a:t>Review the data attached to the imported objects and describe its uses.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Importing GIS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Import</a:t>
            </a:r>
          </a:p>
          <a:p>
            <a:pPr lvl="0"/>
            <a:r>
              <a:rPr lang="en-US" sz="2400" dirty="0"/>
              <a:t>Connect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74676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Two ways to bring GIS data into Civil 3D:</a:t>
            </a:r>
          </a:p>
        </p:txBody>
      </p:sp>
    </p:spTree>
    <p:extLst>
      <p:ext uri="{BB962C8B-B14F-4D97-AF65-F5344CB8AC3E}">
        <p14:creationId xmlns:p14="http://schemas.microsoft.com/office/powerpoint/2010/main" val="784546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Importing GIS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Geometry</a:t>
            </a:r>
          </a:p>
          <a:p>
            <a:pPr lvl="0"/>
            <a:r>
              <a:rPr lang="en-US" sz="2400" dirty="0"/>
              <a:t>Attributes</a:t>
            </a:r>
          </a:p>
          <a:p>
            <a:pPr lvl="0"/>
            <a:r>
              <a:rPr lang="en-US" sz="2400" dirty="0"/>
              <a:t>Coordinate Systems</a:t>
            </a:r>
          </a:p>
          <a:p>
            <a:pPr lvl="0"/>
            <a:r>
              <a:rPr lang="en-US" sz="2400" dirty="0"/>
              <a:t>Spatial Filters</a:t>
            </a:r>
          </a:p>
          <a:p>
            <a:pPr lvl="0"/>
            <a:r>
              <a:rPr lang="en-US" sz="2400" dirty="0"/>
              <a:t>Guidelines for Preparing for Map Import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8001000" cy="685800"/>
          </a:xfrm>
          <a:prstGeom prst="rect">
            <a:avLst/>
          </a:prstGeom>
        </p:spPr>
        <p:txBody>
          <a:bodyPr rIns="91440" anchor="b">
            <a:normAutofit fontScale="925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r">
              <a:spcBef>
                <a:spcPct val="0"/>
              </a:spcBef>
              <a:defRPr/>
            </a:pPr>
            <a:r>
              <a:rPr lang="en-US" sz="3200" dirty="0">
                <a:cs typeface="Arial" pitchFamily="34" charset="0"/>
              </a:rPr>
              <a:t>About Importing GIS Data into Autodesk Civil 3D</a:t>
            </a: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uLnTx/>
                <a:uFillTx/>
                <a:ea typeface="+mj-ea"/>
                <a:cs typeface="Arial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677072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Importing GIS Data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8001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>
              <a:spcBef>
                <a:spcPct val="0"/>
              </a:spcBef>
              <a:defRPr/>
            </a:pPr>
            <a:r>
              <a:rPr lang="en-US" sz="3200" dirty="0">
                <a:cs typeface="Arial" pitchFamily="34" charset="0"/>
              </a:rPr>
              <a:t>The Import Interface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uLnTx/>
              <a:uFillTx/>
              <a:ea typeface="+mj-ea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905000"/>
            <a:ext cx="5943600" cy="473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40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Importing GIS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Labeling Objects</a:t>
            </a:r>
          </a:p>
          <a:p>
            <a:pPr lvl="0"/>
            <a:r>
              <a:rPr lang="en-US" sz="2400" dirty="0"/>
              <a:t>Quantity Takeoffs</a:t>
            </a:r>
          </a:p>
          <a:p>
            <a:pPr lvl="0"/>
            <a:r>
              <a:rPr lang="en-US" sz="2400" dirty="0"/>
              <a:t>Creating Thematic Maps</a:t>
            </a:r>
          </a:p>
          <a:p>
            <a:pPr lvl="0"/>
            <a:r>
              <a:rPr lang="en-US" sz="2400" dirty="0"/>
              <a:t>Mailing Lists</a:t>
            </a:r>
          </a:p>
          <a:p>
            <a:pPr lvl="0"/>
            <a:r>
              <a:rPr lang="en-US" sz="2400" dirty="0"/>
              <a:t>Adding General Intelligence to the Drawing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8001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>
              <a:spcBef>
                <a:spcPct val="0"/>
              </a:spcBef>
              <a:defRPr/>
            </a:pPr>
            <a:r>
              <a:rPr lang="en-US" sz="3200" dirty="0">
                <a:cs typeface="Arial" pitchFamily="34" charset="0"/>
              </a:rPr>
              <a:t>Uses for Attached Attribute Data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uLnTx/>
              <a:uFillTx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113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Import Data from Other GIS Formats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8382000" cy="2819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/>
              <a:t>2.1.1	Importing ESRI </a:t>
            </a:r>
            <a:r>
              <a:rPr lang="en-US" sz="2400" dirty="0" err="1"/>
              <a:t>Shapefiles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2.1.2	Controlling the Display of Polygons</a:t>
            </a:r>
          </a:p>
          <a:p>
            <a:pPr marL="0" indent="0">
              <a:buNone/>
            </a:pPr>
            <a:r>
              <a:rPr lang="en-US" sz="2400" dirty="0"/>
              <a:t>2.1.3	Viewing GIS Attributes in AutoCAD </a:t>
            </a:r>
          </a:p>
          <a:p>
            <a:pPr marL="0" indent="0">
              <a:buNone/>
            </a:pPr>
            <a:r>
              <a:rPr lang="en-US" sz="2400" dirty="0"/>
              <a:t>2.1.4	Inserting a Registered Image (Rectified Aerial Photography)</a:t>
            </a:r>
          </a:p>
          <a:p>
            <a:pPr marL="0" indent="0">
              <a:buNone/>
            </a:pPr>
            <a:r>
              <a:rPr lang="en-US" sz="2400" dirty="0"/>
              <a:t>2.1.5	Assigning a Coordinate System to the Drawing</a:t>
            </a:r>
          </a:p>
          <a:p>
            <a:pPr marL="0" indent="0">
              <a:buNone/>
            </a:pPr>
            <a:r>
              <a:rPr lang="en-US" sz="2400" dirty="0"/>
              <a:t>2.1.6	Adding an Online Map</a:t>
            </a:r>
          </a:p>
          <a:p>
            <a:pPr marL="0" indent="0">
              <a:buNone/>
            </a:pPr>
            <a:r>
              <a:rPr lang="en-US" sz="2400" dirty="0"/>
              <a:t>2.1.7	Adding the Project Area</a:t>
            </a:r>
          </a:p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Queries to Manage and </a:t>
            </a:r>
            <a:br>
              <a:rPr lang="en-US" dirty="0"/>
            </a:br>
            <a:r>
              <a:rPr lang="en-US" dirty="0"/>
              <a:t>Share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5181600" cy="426720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400" dirty="0"/>
              <a:t>Create a Drive Alias.</a:t>
            </a:r>
          </a:p>
          <a:p>
            <a:pPr lvl="0"/>
            <a:r>
              <a:rPr lang="en-US" sz="2400" dirty="0"/>
              <a:t>Attach source drawings to a current drawing.</a:t>
            </a:r>
          </a:p>
          <a:p>
            <a:pPr lvl="0"/>
            <a:r>
              <a:rPr lang="en-US" sz="2400" dirty="0"/>
              <a:t>Describe the concept of queries and source drawings.</a:t>
            </a:r>
          </a:p>
          <a:p>
            <a:pPr lvl="0"/>
            <a:r>
              <a:rPr lang="en-US" sz="2400" dirty="0"/>
              <a:t>List common purposes of queries.</a:t>
            </a:r>
          </a:p>
          <a:p>
            <a:pPr lvl="0"/>
            <a:r>
              <a:rPr lang="en-US" sz="2400" dirty="0"/>
              <a:t>Describe the query tools.</a:t>
            </a:r>
          </a:p>
          <a:p>
            <a:pPr lvl="0"/>
            <a:r>
              <a:rPr lang="en-US" sz="2400" dirty="0"/>
              <a:t>Explain the options for location and property queries.</a:t>
            </a:r>
          </a:p>
          <a:p>
            <a:pPr lvl="0"/>
            <a:r>
              <a:rPr lang="en-US" sz="2400" dirty="0"/>
              <a:t>Explain the implications of saving drawings with queried objects.</a:t>
            </a:r>
          </a:p>
          <a:p>
            <a:pPr lvl="0"/>
            <a:r>
              <a:rPr lang="en-US" sz="2400" dirty="0"/>
              <a:t>Execute a location and property query.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7" name="Picture 6" descr="elpq-exer-2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43600" y="2133600"/>
            <a:ext cx="1828800" cy="838200"/>
          </a:xfrm>
          <a:prstGeom prst="rect">
            <a:avLst/>
          </a:prstGeom>
        </p:spPr>
      </p:pic>
      <p:pic>
        <p:nvPicPr>
          <p:cNvPr id="8" name="Picture 7" descr="elpq-exer-21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15000" y="3810000"/>
            <a:ext cx="2990850" cy="251333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Queries to Manage and </a:t>
            </a:r>
            <a:br>
              <a:rPr lang="en-US" dirty="0"/>
            </a:br>
            <a:r>
              <a:rPr lang="en-US" dirty="0"/>
              <a:t>Share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5638800" cy="639763"/>
          </a:xfrm>
        </p:spPr>
        <p:txBody>
          <a:bodyPr/>
          <a:lstStyle/>
          <a:p>
            <a:pPr>
              <a:buNone/>
            </a:pPr>
            <a:r>
              <a:rPr lang="en-US" dirty="0"/>
              <a:t>About Source Drawing Queries</a:t>
            </a:r>
          </a:p>
        </p:txBody>
      </p:sp>
      <p:pic>
        <p:nvPicPr>
          <p:cNvPr id="5" name="Picture 4" descr="elpq-dgrm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914716"/>
            <a:ext cx="7543800" cy="30854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315</Words>
  <Application>Microsoft Office PowerPoint</Application>
  <PresentationFormat>On-screen Show (4:3)</PresentationFormat>
  <Paragraphs>79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Data Collection and Base Map Preparation</vt:lpstr>
      <vt:lpstr>Importing GIS Data</vt:lpstr>
      <vt:lpstr>Importing GIS Data</vt:lpstr>
      <vt:lpstr>Importing GIS Data</vt:lpstr>
      <vt:lpstr>Importing GIS Data</vt:lpstr>
      <vt:lpstr>Importing GIS Data</vt:lpstr>
      <vt:lpstr>Exercises: Import Data from Other GIS Formats</vt:lpstr>
      <vt:lpstr>Using Queries to Manage and  Share Data</vt:lpstr>
      <vt:lpstr>Using Queries to Manage and  Share Data</vt:lpstr>
      <vt:lpstr>Using Queries to Manage and  Share Data</vt:lpstr>
      <vt:lpstr>Using Queries to Manage and  Share Data</vt:lpstr>
      <vt:lpstr>Using Queries to Manage and  Share Data</vt:lpstr>
      <vt:lpstr>Using Queries to Manage and  Share Data</vt:lpstr>
      <vt:lpstr>Exercises: Executing Location and Property Queries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Rick</cp:lastModifiedBy>
  <cp:revision>39</cp:revision>
  <dcterms:created xsi:type="dcterms:W3CDTF">2010-06-02T18:21:02Z</dcterms:created>
  <dcterms:modified xsi:type="dcterms:W3CDTF">2018-06-18T22:13:44Z</dcterms:modified>
</cp:coreProperties>
</file>